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95" r:id="rId3"/>
    <p:sldId id="294" r:id="rId4"/>
    <p:sldId id="293" r:id="rId5"/>
    <p:sldId id="296" r:id="rId6"/>
    <p:sldId id="299" r:id="rId7"/>
    <p:sldId id="297" r:id="rId8"/>
    <p:sldId id="313" r:id="rId9"/>
    <p:sldId id="298" r:id="rId10"/>
    <p:sldId id="309" r:id="rId11"/>
    <p:sldId id="300" r:id="rId12"/>
    <p:sldId id="301" r:id="rId13"/>
    <p:sldId id="315" r:id="rId14"/>
    <p:sldId id="303" r:id="rId15"/>
    <p:sldId id="312" r:id="rId16"/>
    <p:sldId id="314" r:id="rId17"/>
    <p:sldId id="304" r:id="rId18"/>
    <p:sldId id="305" r:id="rId19"/>
    <p:sldId id="306" r:id="rId20"/>
    <p:sldId id="275" r:id="rId21"/>
    <p:sldId id="318" r:id="rId22"/>
    <p:sldId id="316" r:id="rId23"/>
    <p:sldId id="317" r:id="rId24"/>
    <p:sldId id="319" r:id="rId25"/>
    <p:sldId id="307" r:id="rId26"/>
    <p:sldId id="308" r:id="rId27"/>
    <p:sldId id="31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530E"/>
    <a:srgbClr val="9EA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529" autoAdjust="0"/>
  </p:normalViewPr>
  <p:slideViewPr>
    <p:cSldViewPr snapToGrid="0" snapToObjects="1">
      <p:cViewPr varScale="1">
        <p:scale>
          <a:sx n="81" d="100"/>
          <a:sy n="81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3B447-589C-1A40-AF47-C6EBE2EBD830}" type="datetimeFigureOut">
              <a:rPr lang="en-US" smtClean="0"/>
              <a:t>8/8/12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EF47B-368F-C04F-9568-CBCE5355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99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EF47B-368F-C04F-9568-CBCE535507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96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matters a lot, esp. when considering paging impact, which will be focused</a:t>
            </a:r>
            <a:r>
              <a:rPr lang="en-US" baseline="0" dirty="0" smtClean="0"/>
              <a:t> on for the remainder of this talk</a:t>
            </a:r>
            <a:endParaRPr lang="en-US" dirty="0" smtClean="0"/>
          </a:p>
          <a:p>
            <a:r>
              <a:rPr lang="en-US" dirty="0" smtClean="0"/>
              <a:t>6000 write spike, all</a:t>
            </a:r>
            <a:r>
              <a:rPr lang="en-US" baseline="0" dirty="0" smtClean="0"/>
              <a:t> other locations ~700 writes</a:t>
            </a:r>
          </a:p>
          <a:p>
            <a:r>
              <a:rPr lang="en-US" baseline="0" dirty="0" smtClean="0"/>
              <a:t>Extrapolation from single run assumes linear, multiplicative increase.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EF47B-368F-C04F-9568-CBCE535507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94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also worth noting that these spikes become more and more subtle as the execution count increases.</a:t>
            </a:r>
            <a:r>
              <a:rPr lang="en-US" baseline="0" dirty="0" smtClean="0"/>
              <a:t>  This is because even a write-spike collision of 6k events has very little impact compared to the 10^8 writes required to kill a PCM cell.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EF47B-368F-C04F-9568-CBCE535507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95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found that</a:t>
            </a:r>
            <a:r>
              <a:rPr lang="en-US" baseline="0" dirty="0" smtClean="0"/>
              <a:t> random sampling of 10% of the write stream yielded a less than 5% error in the overall line write profile and associated lifetime estimates. </a:t>
            </a:r>
          </a:p>
          <a:p>
            <a:r>
              <a:rPr lang="en-US" dirty="0" smtClean="0"/>
              <a:t>I will now discuss line</a:t>
            </a:r>
            <a:r>
              <a:rPr lang="en-US" baseline="0" dirty="0" smtClean="0"/>
              <a:t> write profiles over the next few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EF47B-368F-C04F-9568-CBCE535507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65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EF47B-368F-C04F-9568-CBCE535507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9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a DRAM scalability problem,</a:t>
            </a:r>
            <a:r>
              <a:rPr lang="en-US" baseline="0" dirty="0" smtClean="0"/>
              <a:t> both with respect to density and energy.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Non-volatile nature of leakage</a:t>
            </a:r>
            <a:r>
              <a:rPr lang="en-US" baseline="0" dirty="0" smtClean="0"/>
              <a:t> means we have to periodically refresh the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EF47B-368F-C04F-9568-CBCE535507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06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MRAM storage is dependent on the change in resistivity through 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magnetic tunnel junction, which is set via the polarity of the ferromagnetic electrodes</a:t>
            </a:r>
          </a:p>
          <a:p>
            <a:r>
              <a:rPr lang="en-US" dirty="0" err="1" smtClean="0"/>
              <a:t>FeRam</a:t>
            </a:r>
            <a:r>
              <a:rPr lang="en-US" dirty="0" smtClean="0"/>
              <a:t> storage leverages the change in capacitance of a </a:t>
            </a:r>
            <a:r>
              <a:rPr lang="en-US" baseline="0" dirty="0" smtClean="0"/>
              <a:t>ferroelectric thin-film to store information, where the capacitance is </a:t>
            </a:r>
            <a:r>
              <a:rPr lang="en-US" baseline="0" dirty="0" err="1" smtClean="0"/>
              <a:t>dependant</a:t>
            </a:r>
            <a:r>
              <a:rPr lang="en-US" baseline="0" dirty="0" smtClean="0"/>
              <a:t> on the polarity of the device.</a:t>
            </a:r>
          </a:p>
          <a:p>
            <a:r>
              <a:rPr lang="en-US" baseline="0" dirty="0" smtClean="0"/>
              <a:t>Unique property of ‘</a:t>
            </a:r>
            <a:r>
              <a:rPr lang="en-US" baseline="0" dirty="0" err="1" smtClean="0"/>
              <a:t>Chal</a:t>
            </a:r>
            <a:r>
              <a:rPr lang="en-US" baseline="0" dirty="0" smtClean="0"/>
              <a:t> Go Gen </a:t>
            </a:r>
            <a:r>
              <a:rPr lang="en-US" baseline="0" dirty="0" err="1" smtClean="0"/>
              <a:t>Nide</a:t>
            </a:r>
            <a:r>
              <a:rPr lang="en-US" baseline="0" dirty="0" smtClean="0"/>
              <a:t>’ glass to set the resistance of the device.</a:t>
            </a:r>
          </a:p>
          <a:p>
            <a:r>
              <a:rPr lang="en-US" baseline="0" dirty="0" smtClean="0"/>
              <a:t>PCM uses the resistivity difference between a high resistance amorphous state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low resistance </a:t>
            </a:r>
            <a:r>
              <a:rPr lang="en-US" baseline="0" dirty="0" err="1" smtClean="0"/>
              <a:t>crystaline</a:t>
            </a:r>
            <a:r>
              <a:rPr lang="en-US" baseline="0" dirty="0" smtClean="0"/>
              <a:t> state.  The state is manipulated via heating and either rapid or slow cooling of the device through current-pulse duration and magnitude.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EF47B-368F-C04F-9568-CBCE535507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84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 fraction of original write stream is observed</a:t>
            </a:r>
            <a:r>
              <a:rPr lang="en-US" baseline="0" dirty="0" smtClean="0"/>
              <a:t> (benchmark dependent).</a:t>
            </a:r>
          </a:p>
          <a:p>
            <a:r>
              <a:rPr lang="en-US" baseline="0" dirty="0" smtClean="0"/>
              <a:t>Worth noting that cold reads (page faults) are data fill actions, which are equivalent to writes in the memory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EF47B-368F-C04F-9568-CBCE535507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49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3 classes of extrapolation</a:t>
            </a:r>
            <a:r>
              <a:rPr lang="en-US" baseline="0" dirty="0" smtClean="0"/>
              <a:t> pitfalls we discuss in our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EF47B-368F-C04F-9568-CBCE535507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6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happens even in isolation; Paging</a:t>
            </a:r>
            <a:r>
              <a:rPr lang="en-US" baseline="0" dirty="0" smtClean="0"/>
              <a:t> system still does </a:t>
            </a:r>
            <a:r>
              <a:rPr lang="en-US" baseline="0" dirty="0" err="1" smtClean="0"/>
              <a:t>reclaimation</a:t>
            </a:r>
            <a:r>
              <a:rPr lang="en-US" baseline="0" dirty="0" smtClean="0"/>
              <a:t> during execution for single workload</a:t>
            </a:r>
          </a:p>
          <a:p>
            <a:r>
              <a:rPr lang="en-US" baseline="0" dirty="0" smtClean="0"/>
              <a:t>On process creation, new set of pages acquired each time; not identical page mapping, so naïve extrapolation fails!</a:t>
            </a:r>
          </a:p>
          <a:p>
            <a:r>
              <a:rPr lang="en-US" baseline="0" dirty="0" smtClean="0"/>
              <a:t>Multi-process environment even more of an impact as the OS balances memory resources between dynamic process demand.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EF47B-368F-C04F-9568-CBCE535507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82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come back to this graph later, but wanted to show right now what this means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EF47B-368F-C04F-9568-CBCE535507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01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really want a representative memory size-memory pressure balance when evaluating these technologies.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EF47B-368F-C04F-9568-CBCE535507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44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*Reasonable</a:t>
            </a:r>
            <a:r>
              <a:rPr lang="en-US" baseline="0" smtClean="0"/>
              <a:t> </a:t>
            </a:r>
            <a:r>
              <a:rPr lang="en-US" baseline="0" dirty="0" smtClean="0"/>
              <a:t>to assume fixed write frequency because of off-chip </a:t>
            </a:r>
            <a:r>
              <a:rPr lang="en-US" baseline="0" smtClean="0"/>
              <a:t>bandwidth constraints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EF47B-368F-C04F-9568-CBCE535507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5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3761126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856850" y="6044184"/>
            <a:ext cx="5287150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56850" y="6050037"/>
            <a:ext cx="5210949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8/8/12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208" t="79091" r="11042" b="9273"/>
          <a:stretch>
            <a:fillRect/>
          </a:stretch>
        </p:blipFill>
        <p:spPr bwMode="auto">
          <a:xfrm>
            <a:off x="233185" y="6213253"/>
            <a:ext cx="4014190" cy="57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8/8/12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8/8/12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8/8/12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8/8/12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8/8/12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tx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208" t="79091" r="11042" b="9273"/>
          <a:stretch>
            <a:fillRect/>
          </a:stretch>
        </p:blipFill>
        <p:spPr bwMode="auto">
          <a:xfrm>
            <a:off x="233185" y="6213253"/>
            <a:ext cx="4014190" cy="57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Extrapolation Pitfalls When Evaluating Limited Endurance Memory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Rishiraj Bheda, </a:t>
            </a:r>
            <a:r>
              <a:rPr lang="en-US" b="1" dirty="0" smtClean="0"/>
              <a:t>Jesse </a:t>
            </a:r>
            <a:r>
              <a:rPr lang="en-US" b="1" dirty="0" err="1" smtClean="0"/>
              <a:t>Beu</a:t>
            </a:r>
            <a:r>
              <a:rPr lang="en-US" dirty="0" smtClean="0"/>
              <a:t>, Brian Railing, Tom Conte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050037"/>
            <a:ext cx="3706329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/>
              <a:t>Tinker Research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140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Background</a:t>
            </a:r>
          </a:p>
          <a:p>
            <a:r>
              <a:rPr lang="en-US" dirty="0" smtClean="0"/>
              <a:t>Extrapolation pitfalls</a:t>
            </a:r>
          </a:p>
          <a:p>
            <a:pPr lvl="1"/>
            <a:r>
              <a:rPr lang="en-US" dirty="0" smtClean="0"/>
              <a:t>Impact of OS</a:t>
            </a:r>
          </a:p>
          <a:p>
            <a:pPr lvl="1"/>
            <a:r>
              <a:rPr lang="en-US" dirty="0" smtClean="0"/>
              <a:t>Memory Sizing and Page Faults</a:t>
            </a:r>
          </a:p>
          <a:p>
            <a:r>
              <a:rPr lang="en-US" dirty="0" smtClean="0"/>
              <a:t>Estimates over multiple runs</a:t>
            </a:r>
          </a:p>
          <a:p>
            <a:r>
              <a:rPr lang="en-US" dirty="0" smtClean="0"/>
              <a:t>Line Write Profile</a:t>
            </a:r>
          </a:p>
          <a:p>
            <a:r>
              <a:rPr lang="en-US" dirty="0" smtClean="0"/>
              <a:t>Core take away of this work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1860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Extrapolation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Single run extrapolation, OS and long-term scope</a:t>
            </a:r>
          </a:p>
          <a:p>
            <a:pPr lvl="1"/>
            <a:r>
              <a:rPr lang="en-US" dirty="0" smtClean="0"/>
              <a:t>Natural wear leveling from paging system</a:t>
            </a:r>
          </a:p>
          <a:p>
            <a:pPr lvl="1"/>
            <a:r>
              <a:rPr lang="en-US" dirty="0" smtClean="0"/>
              <a:t>Interaction of multiple running processes</a:t>
            </a:r>
          </a:p>
          <a:p>
            <a:pPr lvl="1"/>
            <a:r>
              <a:rPr lang="en-US" dirty="0" smtClean="0"/>
              <a:t>Process creation and termination</a:t>
            </a:r>
          </a:p>
          <a:p>
            <a:pPr lvl="1"/>
            <a:r>
              <a:rPr lang="en-US" dirty="0" smtClean="0"/>
              <a:t>A single, isolated run is not representative!</a:t>
            </a:r>
          </a:p>
          <a:p>
            <a:r>
              <a:rPr lang="en-US" dirty="0" smtClean="0"/>
              <a:t>Main memory sizing and impact of high density</a:t>
            </a:r>
          </a:p>
          <a:p>
            <a:r>
              <a:rPr lang="en-US" dirty="0" smtClean="0"/>
              <a:t>Benchmark ‘region of interest’</a:t>
            </a:r>
          </a:p>
          <a:p>
            <a:pPr lvl="1"/>
            <a:r>
              <a:rPr lang="en-US" dirty="0" smtClean="0"/>
              <a:t>Several solutions exist (sampling, </a:t>
            </a:r>
            <a:r>
              <a:rPr lang="en-US" dirty="0" err="1" smtClean="0"/>
              <a:t>simpoints</a:t>
            </a:r>
            <a:r>
              <a:rPr lang="en-US" dirty="0" smtClean="0"/>
              <a:t>, etc.)</a:t>
            </a:r>
          </a:p>
        </p:txBody>
      </p:sp>
    </p:spTree>
    <p:extLst>
      <p:ext uri="{BB962C8B-B14F-4D97-AF65-F5344CB8AC3E}">
        <p14:creationId xmlns:p14="http://schemas.microsoft.com/office/powerpoint/2010/main" val="184878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Paging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t="-53050" b="-53050"/>
          <a:stretch>
            <a:fillRect/>
          </a:stretch>
        </p:blipFill>
        <p:spPr>
          <a:xfrm>
            <a:off x="609600" y="806372"/>
            <a:ext cx="3886200" cy="4572000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Have enough free pages to meet new demand</a:t>
            </a:r>
          </a:p>
          <a:p>
            <a:pPr lvl="1"/>
            <a:r>
              <a:rPr lang="en-US" dirty="0" smtClean="0"/>
              <a:t>Balanced against utilization of capacity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Actively used pages keep valid translations</a:t>
            </a:r>
          </a:p>
          <a:p>
            <a:pPr lvl="1"/>
            <a:r>
              <a:rPr lang="en-US" dirty="0" smtClean="0"/>
              <a:t>Inactive pages migrate to free list; reclaimed for future use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4901318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Reclamation shuffles translations over time!</a:t>
            </a:r>
            <a:endParaRPr lang="en-US" sz="28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97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shuffling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t="4262" b="42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342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Memory Sizing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Artificially high page fault </a:t>
            </a:r>
            <a:r>
              <a:rPr lang="en-US" dirty="0" smtClean="0"/>
              <a:t>frequency when simulating with too little</a:t>
            </a:r>
            <a:endParaRPr lang="en-US" dirty="0" smtClean="0"/>
          </a:p>
          <a:p>
            <a:r>
              <a:rPr lang="en-US" dirty="0" smtClean="0"/>
              <a:t>Collision behavior can be wildly different</a:t>
            </a:r>
          </a:p>
          <a:p>
            <a:pPr lvl="1"/>
            <a:r>
              <a:rPr lang="en-US" dirty="0" smtClean="0"/>
              <a:t>Impact on write prevention results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312" y="3541035"/>
            <a:ext cx="5404449" cy="255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39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MTTF improvement with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Unreasonable to assume device failure with first cell failure</a:t>
            </a:r>
          </a:p>
          <a:p>
            <a:pPr lvl="1"/>
            <a:r>
              <a:rPr lang="en-US" dirty="0" smtClean="0"/>
              <a:t>Device degradation vs. failure</a:t>
            </a:r>
          </a:p>
          <a:p>
            <a:pPr lvl="1"/>
            <a:r>
              <a:rPr lang="en-US" dirty="0" smtClean="0"/>
              <a:t>Larger device takes longer to degrade</a:t>
            </a:r>
          </a:p>
          <a:p>
            <a:r>
              <a:rPr lang="en-US" dirty="0" smtClean="0"/>
              <a:t>Even better in the presence of wear leveling</a:t>
            </a:r>
          </a:p>
          <a:p>
            <a:pPr lvl="1"/>
            <a:r>
              <a:rPr lang="en-US" dirty="0" smtClean="0"/>
              <a:t>More memory means more physical locations to apply wear leveling across</a:t>
            </a:r>
          </a:p>
          <a:p>
            <a:pPr lvl="1"/>
            <a:r>
              <a:rPr lang="en-US" dirty="0" smtClean="0"/>
              <a:t>Assuming write frequency is fixed*, increase in size means proportional increase in MTTF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17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Characteristics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32861" b="-32861"/>
          <a:stretch>
            <a:fillRect/>
          </a:stretch>
        </p:blipFill>
        <p:spPr>
          <a:xfrm>
            <a:off x="612775" y="1600200"/>
            <a:ext cx="8153400" cy="4495800"/>
          </a:xfrm>
        </p:spPr>
      </p:pic>
    </p:spTree>
    <p:extLst>
      <p:ext uri="{BB962C8B-B14F-4D97-AF65-F5344CB8AC3E}">
        <p14:creationId xmlns:p14="http://schemas.microsoft.com/office/powerpoint/2010/main" val="396711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does this all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Short version – a lot</a:t>
            </a:r>
          </a:p>
          <a:p>
            <a:r>
              <a:rPr lang="en-US" dirty="0" smtClean="0"/>
              <a:t>Two Consecutive runs increase </a:t>
            </a:r>
            <a:r>
              <a:rPr lang="en-US" dirty="0" smtClean="0"/>
              <a:t>max write </a:t>
            </a:r>
            <a:r>
              <a:rPr lang="en-US" dirty="0" smtClean="0"/>
              <a:t>estimate by only 12%, not 100%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299991"/>
            <a:ext cx="89789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09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Execution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Non-linear behavior over many more executions</a:t>
            </a:r>
          </a:p>
          <a:p>
            <a:pPr lvl="1"/>
            <a:r>
              <a:rPr lang="en-US" dirty="0" err="1" smtClean="0"/>
              <a:t>Sawtooth</a:t>
            </a:r>
            <a:r>
              <a:rPr lang="en-US" dirty="0" smtClean="0"/>
              <a:t>-like pattern due to write-spike collisions</a:t>
            </a:r>
          </a:p>
          <a:p>
            <a:pPr lvl="1"/>
            <a:r>
              <a:rPr lang="en-US" dirty="0" smtClean="0"/>
              <a:t>Lifetime estimates in years instead of months!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3162884"/>
            <a:ext cx="88900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56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should we estimate lifetime?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Running even a single execution of a benchmark can become prohibitively expensive</a:t>
            </a:r>
          </a:p>
          <a:p>
            <a:pPr lvl="1"/>
            <a:r>
              <a:rPr lang="en-US" dirty="0" smtClean="0"/>
              <a:t>Apply sampling to extract benchmark write behavior</a:t>
            </a:r>
          </a:p>
          <a:p>
            <a:r>
              <a:rPr lang="en-US" dirty="0" smtClean="0"/>
              <a:t>Heuristic should be able to approximate lifetime after many many execution iterations</a:t>
            </a:r>
          </a:p>
          <a:p>
            <a:pPr lvl="1"/>
            <a:r>
              <a:rPr lang="en-US" dirty="0" smtClean="0"/>
              <a:t>Line Write Profile holds the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8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New Memory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DRAM density scalability problems</a:t>
            </a:r>
          </a:p>
          <a:p>
            <a:pPr lvl="1"/>
            <a:r>
              <a:rPr lang="en-US" dirty="0" smtClean="0"/>
              <a:t>Capacitive cells formed via ‘wells’ in silicon</a:t>
            </a:r>
          </a:p>
          <a:p>
            <a:pPr lvl="1"/>
            <a:r>
              <a:rPr lang="en-US" dirty="0" smtClean="0"/>
              <a:t>More difficult as feature size decreases.</a:t>
            </a:r>
          </a:p>
          <a:p>
            <a:endParaRPr lang="en-US" dirty="0" smtClean="0"/>
          </a:p>
          <a:p>
            <a:r>
              <a:rPr lang="en-US" dirty="0" smtClean="0"/>
              <a:t>DRAM energy scalability problems </a:t>
            </a:r>
          </a:p>
          <a:p>
            <a:pPr lvl="1"/>
            <a:r>
              <a:rPr lang="en-US" dirty="0" smtClean="0"/>
              <a:t>Capacitive cells leak charge over time</a:t>
            </a:r>
          </a:p>
          <a:p>
            <a:pPr lvl="1"/>
            <a:r>
              <a:rPr lang="en-US" dirty="0" smtClean="0"/>
              <a:t>Require periodic refreshing of cells to maintain value</a:t>
            </a:r>
          </a:p>
        </p:txBody>
      </p:sp>
    </p:spTree>
    <p:extLst>
      <p:ext uri="{BB962C8B-B14F-4D97-AF65-F5344CB8AC3E}">
        <p14:creationId xmlns:p14="http://schemas.microsoft.com/office/powerpoint/2010/main" val="263636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Write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0486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Can be viewed as a superposition of all page write profiles</a:t>
            </a:r>
          </a:p>
          <a:p>
            <a:r>
              <a:rPr lang="en-US" dirty="0" smtClean="0"/>
              <a:t>Line Write Profile provides a summary of write behavior</a:t>
            </a:r>
          </a:p>
        </p:txBody>
      </p:sp>
      <p:sp>
        <p:nvSpPr>
          <p:cNvPr id="4" name="Rectangle 3"/>
          <p:cNvSpPr/>
          <p:nvPr/>
        </p:nvSpPr>
        <p:spPr>
          <a:xfrm>
            <a:off x="1436428" y="3673726"/>
            <a:ext cx="2434368" cy="529138"/>
          </a:xfrm>
          <a:prstGeom prst="rect">
            <a:avLst/>
          </a:prstGeom>
          <a:solidFill>
            <a:srgbClr val="9EA0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Page ID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0796" y="3673726"/>
            <a:ext cx="1738834" cy="52913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Line ID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9630" y="3673726"/>
            <a:ext cx="1738834" cy="529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Line Offset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>
            <a:stCxn id="5" idx="2"/>
          </p:cNvCxnSpPr>
          <p:nvPr/>
        </p:nvCxnSpPr>
        <p:spPr>
          <a:xfrm flipH="1">
            <a:off x="4732653" y="4202864"/>
            <a:ext cx="7560" cy="695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857735" y="5020465"/>
            <a:ext cx="3901037" cy="52913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Line ID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31954" y="4671530"/>
            <a:ext cx="5246743" cy="126993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99531" y="3107856"/>
            <a:ext cx="2169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8000"/>
                </a:solidFill>
              </a:rPr>
              <a:t>Physical Address</a:t>
            </a:r>
            <a:endParaRPr lang="en-US" sz="2400" b="1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7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Write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every write access to physical memory</a:t>
            </a:r>
          </a:p>
          <a:p>
            <a:pPr lvl="1"/>
            <a:r>
              <a:rPr lang="en-US" dirty="0" smtClean="0"/>
              <a:t>Extract </a:t>
            </a:r>
            <a:r>
              <a:rPr lang="en-US" dirty="0" err="1" smtClean="0"/>
              <a:t>LineID</a:t>
            </a:r>
            <a:endParaRPr lang="en-US" dirty="0" smtClean="0"/>
          </a:p>
          <a:p>
            <a:pPr lvl="1"/>
            <a:r>
              <a:rPr lang="en-US" dirty="0" smtClean="0"/>
              <a:t>For a Last Level Cache with Line Size of 64 Bytes</a:t>
            </a:r>
          </a:p>
          <a:p>
            <a:pPr lvl="2"/>
            <a:r>
              <a:rPr lang="en-US" dirty="0" smtClean="0"/>
              <a:t>A 4KB OS Page contains 64 cache lines</a:t>
            </a:r>
          </a:p>
          <a:p>
            <a:pPr lvl="2"/>
            <a:r>
              <a:rPr lang="en-US" dirty="0" smtClean="0"/>
              <a:t>Use a counter for each of these 64 lines</a:t>
            </a:r>
          </a:p>
          <a:p>
            <a:pPr lvl="2"/>
            <a:r>
              <a:rPr lang="en-US" dirty="0" smtClean="0"/>
              <a:t>Increment counter by 1 for every write that reaches main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1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Write Profile – cg (Full Run)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18" y="1636509"/>
            <a:ext cx="8734277" cy="46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2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 Write Profile – cg </a:t>
            </a:r>
            <a:r>
              <a:rPr lang="en-US" dirty="0" smtClean="0"/>
              <a:t>(100 Billion Instructions)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58" y="1681863"/>
            <a:ext cx="8779638" cy="45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0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Line Write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the number of runs approaches infinity</a:t>
            </a:r>
          </a:p>
          <a:p>
            <a:pPr lvl="1"/>
            <a:r>
              <a:rPr lang="en-US" dirty="0"/>
              <a:t>If every physical memory page has equal chances of being accessed, then</a:t>
            </a:r>
          </a:p>
          <a:p>
            <a:pPr lvl="2"/>
            <a:r>
              <a:rPr lang="en-US" dirty="0"/>
              <a:t>Every physical page tends towards the same write </a:t>
            </a:r>
            <a:r>
              <a:rPr lang="en-US" dirty="0" smtClean="0"/>
              <a:t>profile</a:t>
            </a:r>
            <a:endParaRPr lang="en-US" dirty="0"/>
          </a:p>
          <a:p>
            <a:pPr lvl="2"/>
            <a:r>
              <a:rPr lang="en-US" dirty="0"/>
              <a:t>At this point, the lifetime curve reaches a settling </a:t>
            </a:r>
            <a:r>
              <a:rPr lang="en-US" dirty="0" smtClean="0"/>
              <a:t>point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maximum value from the Line Write Profile can then be used to accurately estimate lifetime in the presence of an OS.</a:t>
            </a:r>
            <a:endParaRPr lang="en-US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2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is wear endurance is a myth?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Short </a:t>
            </a:r>
            <a:r>
              <a:rPr lang="en-US" dirty="0" smtClean="0"/>
              <a:t>answer – </a:t>
            </a:r>
            <a:r>
              <a:rPr lang="en-US" dirty="0" smtClean="0"/>
              <a:t>no</a:t>
            </a:r>
          </a:p>
          <a:p>
            <a:r>
              <a:rPr lang="en-US" dirty="0" smtClean="0"/>
              <a:t>Applications that pin physical pages will not exhibit natural OS wear leveling</a:t>
            </a:r>
          </a:p>
          <a:p>
            <a:r>
              <a:rPr lang="en-US" dirty="0" smtClean="0"/>
              <a:t>Security threats are still an issue</a:t>
            </a:r>
          </a:p>
          <a:p>
            <a:pPr lvl="1"/>
            <a:r>
              <a:rPr lang="en-US" dirty="0" smtClean="0"/>
              <a:t>And the OS can easily be bypassed to </a:t>
            </a:r>
            <a:r>
              <a:rPr lang="en-US" dirty="0" smtClean="0"/>
              <a:t>void warranty</a:t>
            </a:r>
            <a:endParaRPr lang="en-US" dirty="0" smtClean="0"/>
          </a:p>
          <a:p>
            <a:pPr lvl="1"/>
            <a:r>
              <a:rPr lang="en-US" dirty="0" smtClean="0"/>
              <a:t>Hardware wear leveling solutions can be low cost and effective</a:t>
            </a:r>
          </a:p>
        </p:txBody>
      </p:sp>
    </p:spTree>
    <p:extLst>
      <p:ext uri="{BB962C8B-B14F-4D97-AF65-F5344CB8AC3E}">
        <p14:creationId xmlns:p14="http://schemas.microsoft.com/office/powerpoint/2010/main" val="3887243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Take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Wear endurance research should not report results that do not take multi-execution, inter</a:t>
            </a:r>
            <a:r>
              <a:rPr lang="en-US" dirty="0" smtClean="0"/>
              <a:t>-process </a:t>
            </a:r>
            <a:r>
              <a:rPr lang="en-US" dirty="0" smtClean="0"/>
              <a:t>and intra-process OS paging effects into account.</a:t>
            </a:r>
          </a:p>
          <a:p>
            <a:r>
              <a:rPr lang="en-US" dirty="0"/>
              <a:t>Techniques that depend on data </a:t>
            </a:r>
            <a:r>
              <a:rPr lang="en-US" dirty="0" smtClean="0"/>
              <a:t>(write prevention) should </a:t>
            </a:r>
            <a:r>
              <a:rPr lang="en-US" dirty="0"/>
              <a:t>carefully consider </a:t>
            </a:r>
            <a:r>
              <a:rPr lang="en-US" dirty="0" smtClean="0"/>
              <a:t>appropriate memory </a:t>
            </a:r>
            <a:r>
              <a:rPr lang="en-US" dirty="0"/>
              <a:t>sizing and page fault </a:t>
            </a:r>
            <a:r>
              <a:rPr lang="en-US" dirty="0" smtClean="0"/>
              <a:t>impact</a:t>
            </a:r>
          </a:p>
          <a:p>
            <a:r>
              <a:rPr lang="en-US" dirty="0" smtClean="0"/>
              <a:t>Ignoring these can result in grossly underestimating baseline lifetimes and/or grossly overestimating lifetime improvement.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781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21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Density Memories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Magento</a:t>
            </a:r>
            <a:r>
              <a:rPr lang="en-US" dirty="0" smtClean="0"/>
              <a:t>-resistive RAM – MRAM</a:t>
            </a:r>
          </a:p>
          <a:p>
            <a:pPr lvl="1"/>
            <a:r>
              <a:rPr lang="en-US" dirty="0" smtClean="0"/>
              <a:t>Free magnetic </a:t>
            </a:r>
            <a:r>
              <a:rPr lang="en-US" dirty="0" smtClean="0"/>
              <a:t>layer’s </a:t>
            </a:r>
            <a:r>
              <a:rPr lang="en-US" dirty="0" smtClean="0"/>
              <a:t>polarity stops flipping</a:t>
            </a:r>
          </a:p>
          <a:p>
            <a:pPr lvl="1"/>
            <a:r>
              <a:rPr lang="en-US" dirty="0" smtClean="0"/>
              <a:t>~10</a:t>
            </a:r>
            <a:r>
              <a:rPr lang="en-US" baseline="30000" dirty="0" smtClean="0"/>
              <a:t>15</a:t>
            </a:r>
            <a:r>
              <a:rPr lang="en-US" dirty="0" smtClean="0"/>
              <a:t> writes</a:t>
            </a:r>
          </a:p>
          <a:p>
            <a:r>
              <a:rPr lang="en-US" dirty="0" smtClean="0"/>
              <a:t>Ferro-electric RAM – </a:t>
            </a:r>
            <a:r>
              <a:rPr lang="en-US" dirty="0" err="1" smtClean="0"/>
              <a:t>FeRam</a:t>
            </a:r>
            <a:endParaRPr lang="en-US" dirty="0" smtClean="0"/>
          </a:p>
          <a:p>
            <a:pPr lvl="1"/>
            <a:r>
              <a:rPr lang="en-US" dirty="0" smtClean="0"/>
              <a:t>Ferrous material degradation</a:t>
            </a:r>
          </a:p>
          <a:p>
            <a:pPr lvl="1"/>
            <a:r>
              <a:rPr lang="en-US" dirty="0" smtClean="0"/>
              <a:t>~10</a:t>
            </a:r>
            <a:r>
              <a:rPr lang="en-US" baseline="30000" dirty="0" smtClean="0"/>
              <a:t>9</a:t>
            </a:r>
            <a:r>
              <a:rPr lang="en-US" dirty="0" smtClean="0"/>
              <a:t> writes</a:t>
            </a:r>
          </a:p>
          <a:p>
            <a:r>
              <a:rPr lang="en-US" dirty="0" smtClean="0"/>
              <a:t>Phase Change Memory – PCM</a:t>
            </a:r>
          </a:p>
          <a:p>
            <a:pPr lvl="1"/>
            <a:r>
              <a:rPr lang="en-US" dirty="0" smtClean="0"/>
              <a:t>Metal fatigue from heating/cooling</a:t>
            </a:r>
          </a:p>
          <a:p>
            <a:pPr lvl="1"/>
            <a:r>
              <a:rPr lang="en-US" dirty="0" smtClean="0"/>
              <a:t>~10</a:t>
            </a:r>
            <a:r>
              <a:rPr lang="en-US" baseline="30000" dirty="0" smtClean="0"/>
              <a:t>8 </a:t>
            </a:r>
            <a:r>
              <a:rPr lang="en-US" dirty="0" smtClean="0"/>
              <a:t>writes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5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- Addressing Wear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viable DRAM replacement, mean time to failure (MTTF) must be increased</a:t>
            </a:r>
          </a:p>
          <a:p>
            <a:r>
              <a:rPr lang="en-US" dirty="0" smtClean="0"/>
              <a:t>Common solutions include</a:t>
            </a:r>
          </a:p>
          <a:p>
            <a:pPr lvl="1"/>
            <a:r>
              <a:rPr lang="en-US" dirty="0" smtClean="0"/>
              <a:t>Write filtering</a:t>
            </a:r>
          </a:p>
          <a:p>
            <a:pPr lvl="1"/>
            <a:r>
              <a:rPr lang="en-US" dirty="0" smtClean="0"/>
              <a:t>Wear leveling</a:t>
            </a:r>
          </a:p>
          <a:p>
            <a:pPr lvl="1"/>
            <a:r>
              <a:rPr lang="en-US" dirty="0" smtClean="0"/>
              <a:t>Write prevention</a:t>
            </a:r>
          </a:p>
        </p:txBody>
      </p:sp>
      <p:pic>
        <p:nvPicPr>
          <p:cNvPr id="26" name="Content Placeholder 25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t="-92388" b="-92388"/>
          <a:stretch>
            <a:fillRect/>
          </a:stretch>
        </p:blipFill>
        <p:spPr>
          <a:xfrm>
            <a:off x="4845050" y="1589088"/>
            <a:ext cx="3886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4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Filtering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General rule of thumb, combine multiple writes</a:t>
            </a:r>
          </a:p>
          <a:p>
            <a:r>
              <a:rPr lang="en-US" dirty="0"/>
              <a:t>Caching mechanisms </a:t>
            </a:r>
            <a:r>
              <a:rPr lang="en-US" dirty="0" smtClean="0"/>
              <a:t>filter access stream, capturing </a:t>
            </a:r>
            <a:r>
              <a:rPr lang="en-US" dirty="0"/>
              <a:t>multiple </a:t>
            </a:r>
            <a:r>
              <a:rPr lang="en-US" dirty="0" smtClean="0"/>
              <a:t>writes </a:t>
            </a:r>
            <a:r>
              <a:rPr lang="en-US" dirty="0"/>
              <a:t>to the same </a:t>
            </a:r>
            <a:r>
              <a:rPr lang="en-US" dirty="0" smtClean="0"/>
              <a:t>location, merge into single event</a:t>
            </a:r>
          </a:p>
          <a:p>
            <a:pPr lvl="1"/>
            <a:r>
              <a:rPr lang="en-US" dirty="0" smtClean="0"/>
              <a:t>Write buffers</a:t>
            </a:r>
          </a:p>
          <a:p>
            <a:pPr lvl="1"/>
            <a:r>
              <a:rPr lang="en-US" dirty="0" smtClean="0"/>
              <a:t>On-chip caches</a:t>
            </a:r>
          </a:p>
          <a:p>
            <a:pPr lvl="1"/>
            <a:r>
              <a:rPr lang="en-US" dirty="0" smtClean="0"/>
              <a:t>DRAM pre-access caches (</a:t>
            </a:r>
            <a:r>
              <a:rPr lang="en-US" dirty="0" err="1" smtClean="0"/>
              <a:t>Qureshi</a:t>
            </a:r>
            <a:r>
              <a:rPr lang="en-US" dirty="0" smtClean="0"/>
              <a:t> et al.)</a:t>
            </a:r>
          </a:p>
          <a:p>
            <a:r>
              <a:rPr lang="en-US" dirty="0" smtClean="0"/>
              <a:t>Not to be confused with write prevention (bit-wise)</a:t>
            </a:r>
          </a:p>
        </p:txBody>
      </p:sp>
    </p:spTree>
    <p:extLst>
      <p:ext uri="{BB962C8B-B14F-4D97-AF65-F5344CB8AC3E}">
        <p14:creationId xmlns:p14="http://schemas.microsoft.com/office/powerpoint/2010/main" val="326470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21662" y="3145634"/>
            <a:ext cx="1328962" cy="1846030"/>
          </a:xfrm>
          <a:prstGeom prst="rect">
            <a:avLst/>
          </a:prstGeom>
          <a:solidFill>
            <a:schemeClr val="tx2">
              <a:lumMod val="90000"/>
              <a:lumOff val="10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Filtering Example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31584" y="2835501"/>
            <a:ext cx="1520924" cy="23924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ProcessorWrite</a:t>
            </a:r>
            <a:r>
              <a:rPr lang="en-US" dirty="0" smtClean="0"/>
              <a:t> Stream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49883" y="3352390"/>
            <a:ext cx="502053" cy="236291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598856" y="3800153"/>
            <a:ext cx="1018872" cy="497403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L2 Cache</a:t>
            </a:r>
            <a:endParaRPr lang="en-US" sz="1600" dirty="0"/>
          </a:p>
        </p:txBody>
      </p:sp>
      <p:sp>
        <p:nvSpPr>
          <p:cNvPr id="7" name="Right Arrow 6"/>
          <p:cNvSpPr/>
          <p:nvPr/>
        </p:nvSpPr>
        <p:spPr>
          <a:xfrm>
            <a:off x="4075483" y="3588681"/>
            <a:ext cx="1520924" cy="8465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Filtered Stream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84090" y="4578154"/>
            <a:ext cx="1018872" cy="236291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Mem</a:t>
            </a:r>
            <a:r>
              <a:rPr lang="en-US" sz="1600" dirty="0" smtClean="0"/>
              <a:t> Con</a:t>
            </a:r>
            <a:endParaRPr lang="en-US" sz="1600" dirty="0"/>
          </a:p>
        </p:txBody>
      </p:sp>
      <p:cxnSp>
        <p:nvCxnSpPr>
          <p:cNvPr id="22" name="Elbow Connector 21"/>
          <p:cNvCxnSpPr>
            <a:stCxn id="9" idx="2"/>
            <a:endCxn id="7" idx="1"/>
          </p:cNvCxnSpPr>
          <p:nvPr/>
        </p:nvCxnSpPr>
        <p:spPr>
          <a:xfrm rot="5400000" flipH="1" flipV="1">
            <a:off x="3183249" y="3922211"/>
            <a:ext cx="802510" cy="981957"/>
          </a:xfrm>
          <a:prstGeom prst="bentConnector4">
            <a:avLst>
              <a:gd name="adj1" fmla="val -43208"/>
              <a:gd name="adj2" fmla="val 8345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4" idx="3"/>
            <a:endCxn id="5" idx="0"/>
          </p:cNvCxnSpPr>
          <p:nvPr/>
        </p:nvCxnSpPr>
        <p:spPr>
          <a:xfrm flipV="1">
            <a:off x="2052508" y="3352390"/>
            <a:ext cx="1048402" cy="679339"/>
          </a:xfrm>
          <a:prstGeom prst="bentConnector4">
            <a:avLst>
              <a:gd name="adj1" fmla="val 18310"/>
              <a:gd name="adj2" fmla="val 15973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866936" y="2101960"/>
            <a:ext cx="2830384" cy="3859537"/>
          </a:xfrm>
          <a:prstGeom prst="rect">
            <a:avLst/>
          </a:prstGeom>
          <a:solidFill>
            <a:srgbClr val="022E5E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 rot="16200000">
            <a:off x="5180146" y="3783026"/>
            <a:ext cx="2392455" cy="497403"/>
          </a:xfrm>
          <a:prstGeom prst="roundRect">
            <a:avLst/>
          </a:prstGeom>
          <a:solidFill>
            <a:srgbClr val="022E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DRAM Cache</a:t>
            </a:r>
            <a:endParaRPr lang="en-US" sz="1600" dirty="0"/>
          </a:p>
        </p:txBody>
      </p:sp>
      <p:sp>
        <p:nvSpPr>
          <p:cNvPr id="34" name="Right Arrow 33"/>
          <p:cNvSpPr/>
          <p:nvPr/>
        </p:nvSpPr>
        <p:spPr>
          <a:xfrm>
            <a:off x="6728438" y="3913273"/>
            <a:ext cx="329829" cy="2117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5" name="Rectangle 34"/>
          <p:cNvSpPr/>
          <p:nvPr/>
        </p:nvSpPr>
        <p:spPr>
          <a:xfrm>
            <a:off x="7338822" y="2407220"/>
            <a:ext cx="1151767" cy="310133"/>
          </a:xfrm>
          <a:prstGeom prst="rect">
            <a:avLst/>
          </a:prstGeom>
          <a:solidFill>
            <a:srgbClr val="022E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338822" y="2795912"/>
            <a:ext cx="1151767" cy="310133"/>
          </a:xfrm>
          <a:prstGeom prst="rect">
            <a:avLst/>
          </a:prstGeom>
          <a:solidFill>
            <a:srgbClr val="022E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338822" y="3182554"/>
            <a:ext cx="1151767" cy="310133"/>
          </a:xfrm>
          <a:prstGeom prst="rect">
            <a:avLst/>
          </a:prstGeom>
          <a:solidFill>
            <a:srgbClr val="022E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338822" y="3571246"/>
            <a:ext cx="1151767" cy="310133"/>
          </a:xfrm>
          <a:prstGeom prst="rect">
            <a:avLst/>
          </a:prstGeom>
          <a:solidFill>
            <a:srgbClr val="022E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338822" y="4098183"/>
            <a:ext cx="1151767" cy="310133"/>
          </a:xfrm>
          <a:prstGeom prst="rect">
            <a:avLst/>
          </a:prstGeom>
          <a:solidFill>
            <a:srgbClr val="022E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338822" y="4486875"/>
            <a:ext cx="1151767" cy="310133"/>
          </a:xfrm>
          <a:prstGeom prst="rect">
            <a:avLst/>
          </a:prstGeom>
          <a:solidFill>
            <a:srgbClr val="022E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338822" y="4873517"/>
            <a:ext cx="1151767" cy="310133"/>
          </a:xfrm>
          <a:prstGeom prst="rect">
            <a:avLst/>
          </a:prstGeom>
          <a:solidFill>
            <a:srgbClr val="022E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338822" y="5262209"/>
            <a:ext cx="1151767" cy="310133"/>
          </a:xfrm>
          <a:prstGeom prst="rect">
            <a:avLst/>
          </a:prstGeom>
          <a:solidFill>
            <a:srgbClr val="022E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7" idx="3"/>
            <a:endCxn id="33" idx="0"/>
          </p:cNvCxnSpPr>
          <p:nvPr/>
        </p:nvCxnSpPr>
        <p:spPr>
          <a:xfrm>
            <a:off x="5596407" y="4011935"/>
            <a:ext cx="531265" cy="197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5" idx="2"/>
            <a:endCxn id="6" idx="0"/>
          </p:cNvCxnSpPr>
          <p:nvPr/>
        </p:nvCxnSpPr>
        <p:spPr>
          <a:xfrm>
            <a:off x="3100910" y="3588681"/>
            <a:ext cx="7382" cy="2114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6" idx="2"/>
            <a:endCxn id="9" idx="0"/>
          </p:cNvCxnSpPr>
          <p:nvPr/>
        </p:nvCxnSpPr>
        <p:spPr>
          <a:xfrm flipH="1">
            <a:off x="3093526" y="4297556"/>
            <a:ext cx="14766" cy="2805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4" idx="1"/>
            <a:endCxn id="33" idx="2"/>
          </p:cNvCxnSpPr>
          <p:nvPr/>
        </p:nvCxnSpPr>
        <p:spPr>
          <a:xfrm flipH="1">
            <a:off x="6625075" y="4019163"/>
            <a:ext cx="103363" cy="125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34" idx="3"/>
            <a:endCxn id="35" idx="1"/>
          </p:cNvCxnSpPr>
          <p:nvPr/>
        </p:nvCxnSpPr>
        <p:spPr>
          <a:xfrm flipV="1">
            <a:off x="7058267" y="2562287"/>
            <a:ext cx="280555" cy="1456876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34" idx="3"/>
            <a:endCxn id="42" idx="1"/>
          </p:cNvCxnSpPr>
          <p:nvPr/>
        </p:nvCxnSpPr>
        <p:spPr>
          <a:xfrm>
            <a:off x="7058267" y="4019163"/>
            <a:ext cx="280555" cy="1398113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6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General rule of thumb, bitwise comparison techniques to reduce write</a:t>
            </a:r>
          </a:p>
          <a:p>
            <a:r>
              <a:rPr lang="en-US" dirty="0" smtClean="0"/>
              <a:t>Ex: Flip-and-write</a:t>
            </a:r>
          </a:p>
          <a:p>
            <a:pPr lvl="1"/>
            <a:r>
              <a:rPr lang="en-US" dirty="0" smtClean="0"/>
              <a:t> Pick shorter hamming distance between natural and inverted versions of data, then write.</a:t>
            </a:r>
          </a:p>
        </p:txBody>
      </p:sp>
    </p:spTree>
    <p:extLst>
      <p:ext uri="{BB962C8B-B14F-4D97-AF65-F5344CB8AC3E}">
        <p14:creationId xmlns:p14="http://schemas.microsoft.com/office/powerpoint/2010/main" val="119957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3499064" y="4740604"/>
            <a:ext cx="4508993" cy="930399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450022" y="2165599"/>
            <a:ext cx="4553292" cy="930399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24857" y="2215236"/>
            <a:ext cx="2185405" cy="649802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Prevention Example</a:t>
            </a:r>
            <a:endParaRPr lang="en-US" dirty="0"/>
          </a:p>
        </p:txBody>
      </p:sp>
      <p:grpSp>
        <p:nvGrpSpPr>
          <p:cNvPr id="147" name="Group 146"/>
          <p:cNvGrpSpPr/>
          <p:nvPr/>
        </p:nvGrpSpPr>
        <p:grpSpPr>
          <a:xfrm>
            <a:off x="2898936" y="4947360"/>
            <a:ext cx="4911880" cy="457815"/>
            <a:chOff x="2898936" y="4947360"/>
            <a:chExt cx="4911880" cy="457815"/>
          </a:xfrm>
        </p:grpSpPr>
        <p:sp>
          <p:nvSpPr>
            <p:cNvPr id="8" name="Rectangle 7"/>
            <p:cNvSpPr/>
            <p:nvPr/>
          </p:nvSpPr>
          <p:spPr>
            <a:xfrm>
              <a:off x="3730587" y="4947360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47406" y="4947360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64226" y="4947360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81045" y="4947360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02604" y="4947360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19423" y="4947360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36243" y="4947360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53062" y="4947360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98936" y="4947360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24857" y="2215236"/>
            <a:ext cx="23478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00000010</a:t>
            </a:r>
          </a:p>
          <a:p>
            <a:r>
              <a:rPr lang="en-US" sz="3600" dirty="0" smtClean="0"/>
              <a:t>00000001</a:t>
            </a:r>
          </a:p>
          <a:p>
            <a:r>
              <a:rPr lang="en-US" sz="3600" dirty="0" smtClean="0"/>
              <a:t>00000000</a:t>
            </a:r>
          </a:p>
          <a:p>
            <a:r>
              <a:rPr lang="en-US" sz="3600" dirty="0" smtClean="0"/>
              <a:t>11111111</a:t>
            </a:r>
          </a:p>
          <a:p>
            <a:r>
              <a:rPr lang="en-US" sz="3600" dirty="0" smtClean="0"/>
              <a:t>11111110</a:t>
            </a:r>
          </a:p>
        </p:txBody>
      </p:sp>
      <p:grpSp>
        <p:nvGrpSpPr>
          <p:cNvPr id="110" name="Group 109"/>
          <p:cNvGrpSpPr/>
          <p:nvPr/>
        </p:nvGrpSpPr>
        <p:grpSpPr>
          <a:xfrm>
            <a:off x="3681544" y="2387123"/>
            <a:ext cx="4080229" cy="457815"/>
            <a:chOff x="3681544" y="2387123"/>
            <a:chExt cx="4080229" cy="457815"/>
          </a:xfrm>
        </p:grpSpPr>
        <p:sp>
          <p:nvSpPr>
            <p:cNvPr id="29" name="Rectangle 28"/>
            <p:cNvSpPr/>
            <p:nvPr/>
          </p:nvSpPr>
          <p:spPr>
            <a:xfrm>
              <a:off x="3681544" y="2387123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98363" y="2387123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715183" y="2387123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232002" y="2387123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753561" y="2387123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270380" y="2387123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787200" y="2387123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04019" y="2387123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sp>
        <p:nvSpPr>
          <p:cNvPr id="39" name="Oval 38"/>
          <p:cNvSpPr/>
          <p:nvPr/>
        </p:nvSpPr>
        <p:spPr>
          <a:xfrm>
            <a:off x="5490413" y="3679762"/>
            <a:ext cx="487286" cy="4873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X</a:t>
            </a:r>
            <a:endParaRPr lang="en-US" sz="2400" b="1" dirty="0"/>
          </a:p>
        </p:txBody>
      </p:sp>
      <p:cxnSp>
        <p:nvCxnSpPr>
          <p:cNvPr id="70" name="Straight Connector 69"/>
          <p:cNvCxnSpPr>
            <a:stCxn id="41" idx="2"/>
            <a:endCxn id="39" idx="0"/>
          </p:cNvCxnSpPr>
          <p:nvPr/>
        </p:nvCxnSpPr>
        <p:spPr>
          <a:xfrm>
            <a:off x="5726668" y="3095998"/>
            <a:ext cx="7388" cy="5837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40" idx="0"/>
            <a:endCxn id="39" idx="4"/>
          </p:cNvCxnSpPr>
          <p:nvPr/>
        </p:nvCxnSpPr>
        <p:spPr>
          <a:xfrm flipH="1" flipV="1">
            <a:off x="5734056" y="4167113"/>
            <a:ext cx="19505" cy="5734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458383" y="3679762"/>
            <a:ext cx="637588" cy="487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Σ</a:t>
            </a:r>
            <a:endParaRPr lang="en-US"/>
          </a:p>
        </p:txBody>
      </p:sp>
      <p:cxnSp>
        <p:nvCxnSpPr>
          <p:cNvPr id="75" name="Straight Arrow Connector 74"/>
          <p:cNvCxnSpPr>
            <a:stCxn id="39" idx="6"/>
            <a:endCxn id="73" idx="1"/>
          </p:cNvCxnSpPr>
          <p:nvPr/>
        </p:nvCxnSpPr>
        <p:spPr>
          <a:xfrm>
            <a:off x="5977699" y="3923438"/>
            <a:ext cx="4806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244954" y="3679762"/>
            <a:ext cx="565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3686553" y="2387123"/>
            <a:ext cx="4080229" cy="457815"/>
            <a:chOff x="3730587" y="1707784"/>
            <a:chExt cx="4080229" cy="457815"/>
          </a:xfrm>
        </p:grpSpPr>
        <p:sp>
          <p:nvSpPr>
            <p:cNvPr id="86" name="Rectangle 85"/>
            <p:cNvSpPr/>
            <p:nvPr/>
          </p:nvSpPr>
          <p:spPr>
            <a:xfrm>
              <a:off x="3730587" y="1707784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247406" y="1707784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764226" y="1707784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281045" y="1707784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02604" y="1707784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319423" y="1707784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836243" y="1707784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353062" y="1707784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  <a:endParaRPr lang="en-US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703424" y="2407223"/>
            <a:ext cx="4080229" cy="457815"/>
            <a:chOff x="3730587" y="228600"/>
            <a:chExt cx="4080229" cy="457815"/>
          </a:xfrm>
        </p:grpSpPr>
        <p:sp>
          <p:nvSpPr>
            <p:cNvPr id="102" name="Rectangle 101"/>
            <p:cNvSpPr/>
            <p:nvPr/>
          </p:nvSpPr>
          <p:spPr>
            <a:xfrm>
              <a:off x="3730587" y="228600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247406" y="228600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764226" y="228600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281045" y="228600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802604" y="228600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319423" y="228600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836243" y="228600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353062" y="228600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7244954" y="3697501"/>
            <a:ext cx="565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15" name="TextBox 114"/>
          <p:cNvSpPr txBox="1"/>
          <p:nvPr/>
        </p:nvSpPr>
        <p:spPr>
          <a:xfrm>
            <a:off x="7262089" y="3679762"/>
            <a:ext cx="565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7</a:t>
            </a:r>
            <a:endParaRPr lang="en-US" sz="2800" dirty="0"/>
          </a:p>
        </p:txBody>
      </p:sp>
      <p:sp>
        <p:nvSpPr>
          <p:cNvPr id="116" name="TextBox 115"/>
          <p:cNvSpPr txBox="1"/>
          <p:nvPr/>
        </p:nvSpPr>
        <p:spPr>
          <a:xfrm>
            <a:off x="7244954" y="3697501"/>
            <a:ext cx="565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8</a:t>
            </a:r>
            <a:endParaRPr lang="en-US" sz="2800" dirty="0"/>
          </a:p>
        </p:txBody>
      </p:sp>
      <p:grpSp>
        <p:nvGrpSpPr>
          <p:cNvPr id="144" name="Group 143"/>
          <p:cNvGrpSpPr/>
          <p:nvPr/>
        </p:nvGrpSpPr>
        <p:grpSpPr>
          <a:xfrm>
            <a:off x="2898936" y="4947360"/>
            <a:ext cx="4911880" cy="457815"/>
            <a:chOff x="2958002" y="1422469"/>
            <a:chExt cx="4911880" cy="457815"/>
          </a:xfrm>
        </p:grpSpPr>
        <p:sp>
          <p:nvSpPr>
            <p:cNvPr id="117" name="Rectangle 116"/>
            <p:cNvSpPr/>
            <p:nvPr/>
          </p:nvSpPr>
          <p:spPr>
            <a:xfrm>
              <a:off x="3789653" y="1422469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306472" y="1422469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823292" y="1422469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340111" y="1422469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861670" y="1422469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378489" y="1422469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895309" y="1422469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7412128" y="1422469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958002" y="1422469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903676" y="4947360"/>
            <a:ext cx="4911880" cy="457815"/>
            <a:chOff x="2947985" y="761385"/>
            <a:chExt cx="4911880" cy="457815"/>
          </a:xfrm>
        </p:grpSpPr>
        <p:sp>
          <p:nvSpPr>
            <p:cNvPr id="126" name="Rectangle 125"/>
            <p:cNvSpPr/>
            <p:nvPr/>
          </p:nvSpPr>
          <p:spPr>
            <a:xfrm>
              <a:off x="3779636" y="761385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296455" y="761385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813275" y="761385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330094" y="761385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851653" y="761385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368472" y="761385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885292" y="761385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7402111" y="761385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947985" y="761385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2908958" y="4947360"/>
            <a:ext cx="4911880" cy="457815"/>
            <a:chOff x="2962741" y="218550"/>
            <a:chExt cx="4911880" cy="457815"/>
          </a:xfrm>
        </p:grpSpPr>
        <p:sp>
          <p:nvSpPr>
            <p:cNvPr id="135" name="Rectangle 134"/>
            <p:cNvSpPr/>
            <p:nvPr/>
          </p:nvSpPr>
          <p:spPr>
            <a:xfrm>
              <a:off x="3794392" y="218550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311211" y="218550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4828031" y="218550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344850" y="218550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5866409" y="218550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6383228" y="218550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900048" y="218550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7416867" y="218550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962741" y="218550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3686553" y="2387123"/>
            <a:ext cx="4080229" cy="457815"/>
            <a:chOff x="3740609" y="990292"/>
            <a:chExt cx="4080229" cy="457815"/>
          </a:xfrm>
        </p:grpSpPr>
        <p:sp>
          <p:nvSpPr>
            <p:cNvPr id="94" name="Rectangle 93"/>
            <p:cNvSpPr/>
            <p:nvPr/>
          </p:nvSpPr>
          <p:spPr>
            <a:xfrm>
              <a:off x="3740609" y="990292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257428" y="990292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774248" y="990292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291067" y="990292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812626" y="990292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329445" y="990292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846265" y="990292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363084" y="990292"/>
              <a:ext cx="457754" cy="457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938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7141E-6 -4.7811E-6 L -3.67141E-6 0.08409 " pathEditMode="relative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0101E-6 0.08409 L -4.90101E-6 0.161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7492E-6 3.41672E-6 L 0.00156 0.372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864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4383E-6 0.16145 L -2.24383E-6 0.2432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7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9649E-6 5.6984E-7 L 1.89649E-6 0.3731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64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9649E-6 3.3426E-6 L 0.00173 0.3731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8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2758E-6 0.24322 L 0.00017 0.3231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8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85" grpId="0"/>
      <p:bldP spid="85" grpId="1"/>
      <p:bldP spid="114" grpId="0"/>
      <p:bldP spid="114" grpId="1"/>
      <p:bldP spid="115" grpId="0"/>
      <p:bldP spid="116" grpId="0"/>
      <p:bldP spid="1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Leveling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General rule of thumb – Spread out accesses to remove wear-out ‘hotspots’</a:t>
            </a:r>
          </a:p>
          <a:p>
            <a:r>
              <a:rPr lang="en-US" dirty="0" smtClean="0"/>
              <a:t>Powerful technique when correctly applied</a:t>
            </a:r>
          </a:p>
          <a:p>
            <a:pPr lvl="1"/>
            <a:r>
              <a:rPr lang="en-US" dirty="0" smtClean="0"/>
              <a:t>Uniform wearing of the device</a:t>
            </a:r>
          </a:p>
          <a:p>
            <a:pPr lvl="1"/>
            <a:r>
              <a:rPr lang="en-US" dirty="0" smtClean="0"/>
              <a:t>The larger the device, the longer the MTTF</a:t>
            </a:r>
          </a:p>
          <a:p>
            <a:r>
              <a:rPr lang="en-US" dirty="0" smtClean="0"/>
              <a:t>Multi-grain Opportunity</a:t>
            </a:r>
          </a:p>
          <a:p>
            <a:pPr lvl="1"/>
            <a:r>
              <a:rPr lang="en-US" dirty="0" smtClean="0"/>
              <a:t>Word-level - Low-order bits have higher variation</a:t>
            </a:r>
          </a:p>
          <a:p>
            <a:pPr lvl="1"/>
            <a:r>
              <a:rPr lang="en-US" dirty="0" smtClean="0"/>
              <a:t>Page-level - Low numbers blocks written to more often</a:t>
            </a:r>
          </a:p>
          <a:p>
            <a:pPr lvl="1"/>
            <a:r>
              <a:rPr lang="en-US" dirty="0" smtClean="0"/>
              <a:t>Application-level – few high activity ‘hot’ pages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308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TTheme">
  <a:themeElements>
    <a:clrScheme name="Custom 4">
      <a:dk1>
        <a:srgbClr val="000000"/>
      </a:dk1>
      <a:lt1>
        <a:srgbClr val="FFFFFF"/>
      </a:lt1>
      <a:dk2>
        <a:srgbClr val="011831"/>
      </a:dk2>
      <a:lt2>
        <a:srgbClr val="DFA100"/>
      </a:lt2>
      <a:accent1>
        <a:srgbClr val="A0834B"/>
      </a:accent1>
      <a:accent2>
        <a:srgbClr val="DFA1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FFFFF"/>
      </a:hlink>
      <a:folHlink>
        <a:srgbClr val="FFFFF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GTTheme.thmx</Template>
  <TotalTime>1314</TotalTime>
  <Words>1446</Words>
  <Application>Microsoft Macintosh PowerPoint</Application>
  <PresentationFormat>On-screen Show (4:3)</PresentationFormat>
  <Paragraphs>258</Paragraphs>
  <Slides>27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GTTheme</vt:lpstr>
      <vt:lpstr>Extrapolation Pitfalls When Evaluating Limited Endurance Memory </vt:lpstr>
      <vt:lpstr>Need for New Memory Technology</vt:lpstr>
      <vt:lpstr>High Density Memories</vt:lpstr>
      <vt:lpstr>Background - Addressing Wear Out</vt:lpstr>
      <vt:lpstr>Write Filtering</vt:lpstr>
      <vt:lpstr>Write Filtering Example</vt:lpstr>
      <vt:lpstr>Write Prevention</vt:lpstr>
      <vt:lpstr>Write Prevention Example</vt:lpstr>
      <vt:lpstr>Write Leveling</vt:lpstr>
      <vt:lpstr>Overview</vt:lpstr>
      <vt:lpstr>Extrapolation Pitfalls</vt:lpstr>
      <vt:lpstr>OS Paging</vt:lpstr>
      <vt:lpstr>Impact of shuffling</vt:lpstr>
      <vt:lpstr>Main Memory Sizing</vt:lpstr>
      <vt:lpstr>MTTF improvement with size</vt:lpstr>
      <vt:lpstr>Benchmark Characteristics</vt:lpstr>
      <vt:lpstr>How much does this all matter?</vt:lpstr>
      <vt:lpstr>Higher Execution Count</vt:lpstr>
      <vt:lpstr>How should we estimate lifetime?</vt:lpstr>
      <vt:lpstr>Line Write Profile</vt:lpstr>
      <vt:lpstr>Line Write Profile</vt:lpstr>
      <vt:lpstr>Line Write Profile – cg (Full Run)</vt:lpstr>
      <vt:lpstr>Line Write Profile – cg (100 Billion Instructions)</vt:lpstr>
      <vt:lpstr>Using Line Write Profile</vt:lpstr>
      <vt:lpstr>So is wear endurance is a myth?</vt:lpstr>
      <vt:lpstr>Final Take Away</vt:lpstr>
      <vt:lpstr>Thank You</vt:lpstr>
    </vt:vector>
  </TitlesOfParts>
  <Company>Georgia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PCM Write-leveling Techniques </dc:title>
  <dc:creator>Rishiraj Bheda</dc:creator>
  <cp:lastModifiedBy>Anonymous Anonymous</cp:lastModifiedBy>
  <cp:revision>100</cp:revision>
  <dcterms:created xsi:type="dcterms:W3CDTF">2011-11-11T12:44:39Z</dcterms:created>
  <dcterms:modified xsi:type="dcterms:W3CDTF">2012-08-08T13:08:13Z</dcterms:modified>
</cp:coreProperties>
</file>